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4"/>
    <p:restoredTop sz="94579"/>
  </p:normalViewPr>
  <p:slideViewPr>
    <p:cSldViewPr snapToGrid="0" snapToObjects="1">
      <p:cViewPr varScale="1">
        <p:scale>
          <a:sx n="85" d="100"/>
          <a:sy n="85" d="100"/>
        </p:scale>
        <p:origin x="19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A3F15-DC00-9449-9812-7238D810D0C9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67E6-C752-8D44-8B8E-A7354C94A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02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A3F15-DC00-9449-9812-7238D810D0C9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67E6-C752-8D44-8B8E-A7354C94A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5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A3F15-DC00-9449-9812-7238D810D0C9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67E6-C752-8D44-8B8E-A7354C94A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49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A3F15-DC00-9449-9812-7238D810D0C9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67E6-C752-8D44-8B8E-A7354C94A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2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A3F15-DC00-9449-9812-7238D810D0C9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67E6-C752-8D44-8B8E-A7354C94A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74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A3F15-DC00-9449-9812-7238D810D0C9}" type="datetimeFigureOut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67E6-C752-8D44-8B8E-A7354C94A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13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A3F15-DC00-9449-9812-7238D810D0C9}" type="datetimeFigureOut">
              <a:rPr lang="en-US" smtClean="0"/>
              <a:t>5/22/24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67E6-C752-8D44-8B8E-A7354C94A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49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A3F15-DC00-9449-9812-7238D810D0C9}" type="datetimeFigureOut">
              <a:rPr lang="en-US" smtClean="0"/>
              <a:t>5/22/24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67E6-C752-8D44-8B8E-A7354C94A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9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A3F15-DC00-9449-9812-7238D810D0C9}" type="datetimeFigureOut">
              <a:rPr lang="en-US" smtClean="0"/>
              <a:t>5/22/24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67E6-C752-8D44-8B8E-A7354C94A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71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A3F15-DC00-9449-9812-7238D810D0C9}" type="datetimeFigureOut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67E6-C752-8D44-8B8E-A7354C94A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74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A3F15-DC00-9449-9812-7238D810D0C9}" type="datetimeFigureOut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67E6-C752-8D44-8B8E-A7354C94A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A3F15-DC00-9449-9812-7238D810D0C9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E67E6-C752-8D44-8B8E-A7354C94A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8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Jagged </a:t>
            </a:r>
            <a:r>
              <a:rPr lang="en-US" i="1" dirty="0"/>
              <a:t>array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309" y="1211028"/>
            <a:ext cx="10515600" cy="4351338"/>
          </a:xfrm>
        </p:spPr>
        <p:txBody>
          <a:bodyPr/>
          <a:lstStyle/>
          <a:p>
            <a:r>
              <a:rPr lang="en-US" dirty="0"/>
              <a:t>jagged arrays contain some number of inner arrays, each of which may have a different upper limit.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3309" y="2174660"/>
            <a:ext cx="38591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sz="2400" b="1" i="0" dirty="0" err="1" smtClean="0">
                <a:solidFill>
                  <a:srgbClr val="006699"/>
                </a:solidFill>
                <a:effectLst/>
                <a:latin typeface="inter-regular" charset="0"/>
              </a:rPr>
              <a:t>int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[][] </a:t>
            </a:r>
            <a:r>
              <a:rPr lang="pl-PL" sz="2400" b="0" i="0" dirty="0" err="1" smtClean="0">
                <a:solidFill>
                  <a:srgbClr val="000000"/>
                </a:solidFill>
                <a:effectLst/>
                <a:latin typeface="inter-regular" charset="0"/>
              </a:rPr>
              <a:t>arr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 = </a:t>
            </a:r>
            <a:r>
              <a:rPr lang="pl-PL" sz="2400" b="1" i="0" dirty="0" err="1" smtClean="0">
                <a:solidFill>
                  <a:srgbClr val="006699"/>
                </a:solidFill>
                <a:effectLst/>
                <a:latin typeface="inter-regular" charset="0"/>
              </a:rPr>
              <a:t>new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 </a:t>
            </a:r>
            <a:r>
              <a:rPr lang="pl-PL" sz="2400" b="1" i="0" dirty="0" err="1" smtClean="0">
                <a:solidFill>
                  <a:srgbClr val="006699"/>
                </a:solidFill>
                <a:effectLst/>
                <a:latin typeface="inter-regular" charset="0"/>
              </a:rPr>
              <a:t>int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[2][];</a:t>
            </a:r>
            <a:r>
              <a:rPr lang="pl-PL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  </a:t>
            </a:r>
            <a:endParaRPr lang="pl-PL" b="0" i="0" dirty="0">
              <a:solidFill>
                <a:srgbClr val="000000"/>
              </a:solidFill>
              <a:effectLst/>
              <a:latin typeface="inter-regula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3309" y="301097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l-PL" sz="2400" b="0" i="0" dirty="0" err="1" smtClean="0">
                <a:solidFill>
                  <a:srgbClr val="000000"/>
                </a:solidFill>
                <a:effectLst/>
                <a:latin typeface="inter-regular" charset="0"/>
              </a:rPr>
              <a:t>arr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[0] = </a:t>
            </a:r>
            <a:r>
              <a:rPr lang="pl-PL" sz="2400" b="1" i="0" dirty="0" err="1" smtClean="0">
                <a:solidFill>
                  <a:srgbClr val="006699"/>
                </a:solidFill>
                <a:effectLst/>
                <a:latin typeface="inter-regular" charset="0"/>
              </a:rPr>
              <a:t>new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 </a:t>
            </a:r>
            <a:r>
              <a:rPr lang="pl-PL" sz="2400" b="1" i="0" dirty="0" err="1" smtClean="0">
                <a:solidFill>
                  <a:srgbClr val="006699"/>
                </a:solidFill>
                <a:effectLst/>
                <a:latin typeface="inter-regular" charset="0"/>
              </a:rPr>
              <a:t>int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[4];  </a:t>
            </a:r>
          </a:p>
          <a:p>
            <a:pPr algn="just"/>
            <a:r>
              <a:rPr lang="pl-PL" sz="2400" b="0" i="0" dirty="0" err="1" smtClean="0">
                <a:solidFill>
                  <a:srgbClr val="000000"/>
                </a:solidFill>
                <a:effectLst/>
                <a:latin typeface="inter-regular" charset="0"/>
              </a:rPr>
              <a:t>arr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[1] = </a:t>
            </a:r>
            <a:r>
              <a:rPr lang="pl-PL" sz="2400" b="1" i="0" dirty="0" err="1" smtClean="0">
                <a:solidFill>
                  <a:srgbClr val="006699"/>
                </a:solidFill>
                <a:effectLst/>
                <a:latin typeface="inter-regular" charset="0"/>
              </a:rPr>
              <a:t>new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 </a:t>
            </a:r>
            <a:r>
              <a:rPr lang="pl-PL" sz="2400" b="1" i="0" dirty="0" err="1" smtClean="0">
                <a:solidFill>
                  <a:srgbClr val="006699"/>
                </a:solidFill>
                <a:effectLst/>
                <a:latin typeface="inter-regular" charset="0"/>
              </a:rPr>
              <a:t>int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[6]; </a:t>
            </a:r>
            <a:r>
              <a:rPr lang="pl-PL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 </a:t>
            </a:r>
            <a:endParaRPr lang="pl-PL" b="0" i="0" dirty="0">
              <a:solidFill>
                <a:srgbClr val="000000"/>
              </a:solidFill>
              <a:effectLst/>
              <a:latin typeface="inter-regula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309" y="421036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l-PL" sz="2400" b="0" i="0" dirty="0" err="1" smtClean="0">
                <a:solidFill>
                  <a:srgbClr val="000000"/>
                </a:solidFill>
                <a:effectLst/>
                <a:latin typeface="inter-regular" charset="0"/>
              </a:rPr>
              <a:t>arr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[0] = </a:t>
            </a:r>
            <a:r>
              <a:rPr lang="pl-PL" sz="2400" b="1" i="0" dirty="0" err="1" smtClean="0">
                <a:solidFill>
                  <a:srgbClr val="006699"/>
                </a:solidFill>
                <a:effectLst/>
                <a:latin typeface="inter-regular" charset="0"/>
              </a:rPr>
              <a:t>new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 </a:t>
            </a:r>
            <a:r>
              <a:rPr lang="pl-PL" sz="2400" b="1" i="0" dirty="0" err="1" smtClean="0">
                <a:solidFill>
                  <a:srgbClr val="006699"/>
                </a:solidFill>
                <a:effectLst/>
                <a:latin typeface="inter-regular" charset="0"/>
              </a:rPr>
              <a:t>int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[4] { 11, 21, 56, 78 };         </a:t>
            </a:r>
          </a:p>
          <a:p>
            <a:pPr algn="just"/>
            <a:r>
              <a:rPr lang="pl-PL" sz="2400" b="0" i="0" dirty="0" err="1" smtClean="0">
                <a:solidFill>
                  <a:srgbClr val="000000"/>
                </a:solidFill>
                <a:effectLst/>
                <a:latin typeface="inter-regular" charset="0"/>
              </a:rPr>
              <a:t>arr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[1] = </a:t>
            </a:r>
            <a:r>
              <a:rPr lang="pl-PL" sz="2400" b="1" i="0" dirty="0" err="1" smtClean="0">
                <a:solidFill>
                  <a:srgbClr val="006699"/>
                </a:solidFill>
                <a:effectLst/>
                <a:latin typeface="inter-regular" charset="0"/>
              </a:rPr>
              <a:t>new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 </a:t>
            </a:r>
            <a:r>
              <a:rPr lang="pl-PL" sz="2400" b="1" i="0" dirty="0" err="1" smtClean="0">
                <a:solidFill>
                  <a:srgbClr val="006699"/>
                </a:solidFill>
                <a:effectLst/>
                <a:latin typeface="inter-regular" charset="0"/>
              </a:rPr>
              <a:t>int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[6] { 42, 61, 37, 41, 59, 63 }; </a:t>
            </a:r>
            <a:r>
              <a:rPr lang="pl-PL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 </a:t>
            </a:r>
            <a:endParaRPr lang="pl-PL" b="0" i="0" dirty="0">
              <a:solidFill>
                <a:srgbClr val="000000"/>
              </a:solidFill>
              <a:effectLst/>
              <a:latin typeface="inter-regula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02709" y="217466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l-PL" sz="2400" b="1" i="0" dirty="0" err="1" smtClean="0">
                <a:solidFill>
                  <a:srgbClr val="006699"/>
                </a:solidFill>
                <a:effectLst/>
                <a:latin typeface="inter-regular" charset="0"/>
              </a:rPr>
              <a:t>int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[][] </a:t>
            </a:r>
            <a:r>
              <a:rPr lang="pl-PL" sz="2400" b="0" i="0" dirty="0" err="1" smtClean="0">
                <a:solidFill>
                  <a:srgbClr val="000000"/>
                </a:solidFill>
                <a:effectLst/>
                <a:latin typeface="inter-regular" charset="0"/>
              </a:rPr>
              <a:t>arr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 = </a:t>
            </a:r>
            <a:r>
              <a:rPr lang="pl-PL" sz="2400" b="1" i="0" dirty="0" err="1" smtClean="0">
                <a:solidFill>
                  <a:srgbClr val="006699"/>
                </a:solidFill>
                <a:effectLst/>
                <a:latin typeface="inter-regular" charset="0"/>
              </a:rPr>
              <a:t>new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 </a:t>
            </a:r>
            <a:r>
              <a:rPr lang="pl-PL" sz="2400" b="1" i="0" dirty="0" err="1" smtClean="0">
                <a:solidFill>
                  <a:srgbClr val="006699"/>
                </a:solidFill>
                <a:effectLst/>
                <a:latin typeface="inter-regular" charset="0"/>
              </a:rPr>
              <a:t>int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[3][]{  </a:t>
            </a:r>
          </a:p>
          <a:p>
            <a:pPr algn="just"/>
            <a:r>
              <a:rPr lang="pl-PL" sz="2400" b="1" i="0" dirty="0" err="1" smtClean="0">
                <a:solidFill>
                  <a:srgbClr val="006699"/>
                </a:solidFill>
                <a:effectLst/>
                <a:latin typeface="inter-regular" charset="0"/>
              </a:rPr>
              <a:t>new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 </a:t>
            </a:r>
            <a:r>
              <a:rPr lang="pl-PL" sz="2400" b="1" i="0" dirty="0" err="1" smtClean="0">
                <a:solidFill>
                  <a:srgbClr val="006699"/>
                </a:solidFill>
                <a:effectLst/>
                <a:latin typeface="inter-regular" charset="0"/>
              </a:rPr>
              <a:t>int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[] { 11, 21, 56, 78 },  </a:t>
            </a:r>
          </a:p>
          <a:p>
            <a:pPr algn="just"/>
            <a:r>
              <a:rPr lang="pl-PL" sz="2400" b="1" i="0" dirty="0" err="1" smtClean="0">
                <a:solidFill>
                  <a:srgbClr val="006699"/>
                </a:solidFill>
                <a:effectLst/>
                <a:latin typeface="inter-regular" charset="0"/>
              </a:rPr>
              <a:t>new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 </a:t>
            </a:r>
            <a:r>
              <a:rPr lang="pl-PL" sz="2400" b="1" i="0" dirty="0" err="1" smtClean="0">
                <a:solidFill>
                  <a:srgbClr val="006699"/>
                </a:solidFill>
                <a:effectLst/>
                <a:latin typeface="inter-regular" charset="0"/>
              </a:rPr>
              <a:t>int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[] { 2, 5, 6, 7, 98, 5 },  </a:t>
            </a:r>
          </a:p>
          <a:p>
            <a:pPr algn="just"/>
            <a:r>
              <a:rPr lang="pl-PL" sz="2400" b="1" i="0" dirty="0" err="1" smtClean="0">
                <a:solidFill>
                  <a:srgbClr val="006699"/>
                </a:solidFill>
                <a:effectLst/>
                <a:latin typeface="inter-regular" charset="0"/>
              </a:rPr>
              <a:t>new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 </a:t>
            </a:r>
            <a:r>
              <a:rPr lang="pl-PL" sz="2400" b="1" i="0" dirty="0" err="1" smtClean="0">
                <a:solidFill>
                  <a:srgbClr val="006699"/>
                </a:solidFill>
                <a:effectLst/>
                <a:latin typeface="inter-regular" charset="0"/>
              </a:rPr>
              <a:t>int</a:t>
            </a:r>
            <a:r>
              <a:rPr lang="pl-PL" sz="2400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[] { 2, 5 } </a:t>
            </a:r>
            <a:r>
              <a:rPr lang="pl-PL" b="0" i="0" dirty="0" smtClean="0">
                <a:solidFill>
                  <a:srgbClr val="000000"/>
                </a:solidFill>
                <a:effectLst/>
                <a:latin typeface="inter-regular" charset="0"/>
              </a:rPr>
              <a:t> </a:t>
            </a:r>
            <a:endParaRPr lang="pl-PL" b="0" i="0" dirty="0">
              <a:solidFill>
                <a:srgbClr val="000000"/>
              </a:solidFill>
              <a:effectLst/>
              <a:latin typeface="inter-regular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625652" y="2174660"/>
            <a:ext cx="14991" cy="2866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609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1" y="779489"/>
            <a:ext cx="9996478" cy="607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7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252" y="2337594"/>
            <a:ext cx="7325298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64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System.Array</a:t>
            </a:r>
            <a:r>
              <a:rPr lang="en-US" dirty="0"/>
              <a:t> Base Class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741" y="1334125"/>
            <a:ext cx="10650951" cy="46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75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C# Arrays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array is a set of contiguous data points of the same type (an array of </a:t>
            </a:r>
            <a:r>
              <a:rPr lang="en-US" dirty="0" err="1"/>
              <a:t>ints</a:t>
            </a:r>
            <a:r>
              <a:rPr lang="en-US" dirty="0"/>
              <a:t>, an </a:t>
            </a:r>
            <a:r>
              <a:rPr lang="en-US" dirty="0" smtClean="0"/>
              <a:t>array of </a:t>
            </a:r>
            <a:r>
              <a:rPr lang="en-US" dirty="0"/>
              <a:t>strings, an array of </a:t>
            </a:r>
            <a:r>
              <a:rPr lang="en-US" dirty="0" err="1"/>
              <a:t>SportsCars</a:t>
            </a:r>
            <a:r>
              <a:rPr lang="en-US" dirty="0"/>
              <a:t>, etc.).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245" y="2724805"/>
            <a:ext cx="6016617" cy="404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7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127" y="1573968"/>
            <a:ext cx="8010318" cy="473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91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2034298"/>
            <a:ext cx="6127334" cy="4519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30547" y="979670"/>
            <a:ext cx="9152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effectLst/>
                <a:latin typeface="UtopiaStd" charset="0"/>
              </a:rPr>
              <a:t>After you have defined an array variable, you are then able to fill the elements index by index,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17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the C# Array Initialization Syntax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2023672"/>
            <a:ext cx="7886074" cy="2244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501807"/>
            <a:ext cx="7182891" cy="11525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371427"/>
            <a:ext cx="7886075" cy="131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53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4" y="81335"/>
            <a:ext cx="10515600" cy="1325563"/>
          </a:xfrm>
        </p:spPr>
        <p:txBody>
          <a:bodyPr/>
          <a:lstStyle/>
          <a:p>
            <a:r>
              <a:rPr lang="en-US" dirty="0"/>
              <a:t>Understanding Implicitly Typed Local Arrays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056" y="2194914"/>
            <a:ext cx="7199443" cy="379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814" y="5857198"/>
            <a:ext cx="5680335" cy="8042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9614" y="869351"/>
            <a:ext cx="107641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UtopiaStd" charset="0"/>
              </a:rPr>
              <a:t>T</a:t>
            </a:r>
            <a:r>
              <a:rPr lang="en-US" dirty="0" smtClean="0">
                <a:effectLst/>
                <a:latin typeface="UtopiaStd" charset="0"/>
              </a:rPr>
              <a:t>he </a:t>
            </a:r>
            <a:r>
              <a:rPr lang="en-US" dirty="0" err="1" smtClean="0">
                <a:effectLst/>
                <a:latin typeface="TheSansMonoConNormal5" charset="0"/>
              </a:rPr>
              <a:t>var</a:t>
            </a:r>
            <a:r>
              <a:rPr lang="en-US" dirty="0" smtClean="0">
                <a:effectLst/>
                <a:latin typeface="TheSansMonoConNormal5" charset="0"/>
              </a:rPr>
              <a:t> </a:t>
            </a:r>
            <a:r>
              <a:rPr lang="en-US" dirty="0" smtClean="0">
                <a:effectLst/>
                <a:latin typeface="UtopiaStd" charset="0"/>
              </a:rPr>
              <a:t>keyword allows you to define a variable, whose underlying type is determined by the compiler. In a similar vein, the </a:t>
            </a:r>
            <a:r>
              <a:rPr lang="en-US" dirty="0" err="1" smtClean="0">
                <a:effectLst/>
                <a:latin typeface="TheSansMonoConNormal5" charset="0"/>
              </a:rPr>
              <a:t>var</a:t>
            </a:r>
            <a:r>
              <a:rPr lang="en-US" dirty="0" smtClean="0">
                <a:effectLst/>
                <a:latin typeface="TheSansMonoConNormal5" charset="0"/>
              </a:rPr>
              <a:t> </a:t>
            </a:r>
            <a:r>
              <a:rPr lang="en-US" dirty="0" smtClean="0">
                <a:effectLst/>
                <a:latin typeface="UtopiaStd" charset="0"/>
              </a:rPr>
              <a:t>keyword can be used to define </a:t>
            </a:r>
            <a:r>
              <a:rPr lang="en-US" i="1" dirty="0" smtClean="0">
                <a:effectLst/>
                <a:latin typeface="UtopiaStd" charset="0"/>
              </a:rPr>
              <a:t>implicitly typed local arrays</a:t>
            </a:r>
            <a:r>
              <a:rPr lang="en-US" dirty="0" smtClean="0">
                <a:effectLst/>
                <a:latin typeface="UtopiaStd" charset="0"/>
              </a:rPr>
              <a:t>. Using this technique, you can allocate a new array variable without specifying the type contained within the array itself (note you must use the </a:t>
            </a:r>
            <a:r>
              <a:rPr lang="en-US" dirty="0" smtClean="0">
                <a:effectLst/>
                <a:latin typeface="TheSansMonoConNormal5" charset="0"/>
              </a:rPr>
              <a:t>new </a:t>
            </a:r>
            <a:r>
              <a:rPr lang="en-US" dirty="0" smtClean="0">
                <a:effectLst/>
                <a:latin typeface="UtopiaStd" charset="0"/>
              </a:rPr>
              <a:t>keyword when using this approach).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75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an Array of Objects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cases, when you define an array, you do so by specifying the explicit type of item that can be within the array variable. </a:t>
            </a:r>
            <a:endParaRPr lang="en-US" dirty="0" smtClean="0"/>
          </a:p>
          <a:p>
            <a:r>
              <a:rPr lang="en-US" dirty="0" err="1"/>
              <a:t>System.Object</a:t>
            </a:r>
            <a:r>
              <a:rPr lang="en-US" dirty="0"/>
              <a:t> is the ultimate base class to every type (including fundamental data types) in the .NET Core type system. Given this fact, if you were to define an array of </a:t>
            </a:r>
            <a:r>
              <a:rPr lang="en-US" dirty="0" err="1"/>
              <a:t>System.Object</a:t>
            </a:r>
            <a:r>
              <a:rPr lang="en-US" dirty="0"/>
              <a:t> data types, the </a:t>
            </a:r>
            <a:r>
              <a:rPr lang="en-US" dirty="0" err="1"/>
              <a:t>subitems</a:t>
            </a:r>
            <a:r>
              <a:rPr lang="en-US" dirty="0"/>
              <a:t> could be anything at all.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00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02" y="1690688"/>
            <a:ext cx="8378905" cy="49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0" y="3280308"/>
            <a:ext cx="5778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57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613" y="46037"/>
            <a:ext cx="10515600" cy="1325563"/>
          </a:xfrm>
        </p:spPr>
        <p:txBody>
          <a:bodyPr/>
          <a:lstStyle/>
          <a:p>
            <a:r>
              <a:rPr lang="en-US" dirty="0"/>
              <a:t>Working with Multidimensional Arrays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3383" y="686333"/>
            <a:ext cx="6336582" cy="12812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341" y="1955800"/>
            <a:ext cx="39624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33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256</Words>
  <Application>Microsoft Macintosh PowerPoint</Application>
  <PresentationFormat>Widescreen</PresentationFormat>
  <Paragraphs>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 Light</vt:lpstr>
      <vt:lpstr>inter-regular</vt:lpstr>
      <vt:lpstr>TheSansMonoConNormal5</vt:lpstr>
      <vt:lpstr>UtopiaStd</vt:lpstr>
      <vt:lpstr>Arial</vt:lpstr>
      <vt:lpstr>Calibri</vt:lpstr>
      <vt:lpstr>Office Theme</vt:lpstr>
      <vt:lpstr>PowerPoint Presentation</vt:lpstr>
      <vt:lpstr>Understanding C# Arrays  </vt:lpstr>
      <vt:lpstr>PowerPoint Presentation</vt:lpstr>
      <vt:lpstr>PowerPoint Presentation</vt:lpstr>
      <vt:lpstr>Looking at the C# Array Initialization Syntax  </vt:lpstr>
      <vt:lpstr>Understanding Implicitly Typed Local Arrays  </vt:lpstr>
      <vt:lpstr>Defining an Array of Objects  </vt:lpstr>
      <vt:lpstr>PowerPoint Presentation</vt:lpstr>
      <vt:lpstr>Working with Multidimensional Arrays  </vt:lpstr>
      <vt:lpstr>Jagged array  </vt:lpstr>
      <vt:lpstr>PowerPoint Presentation</vt:lpstr>
      <vt:lpstr>PowerPoint Presentation</vt:lpstr>
      <vt:lpstr>Using the System.Array Base Class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2024-05-22T00:01:58Z</dcterms:created>
  <dcterms:modified xsi:type="dcterms:W3CDTF">2024-05-22T06:18:30Z</dcterms:modified>
</cp:coreProperties>
</file>